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94660"/>
  </p:normalViewPr>
  <p:slideViewPr>
    <p:cSldViewPr snapToGrid="0">
      <p:cViewPr varScale="1">
        <p:scale>
          <a:sx n="69" d="100"/>
          <a:sy n="69" d="100"/>
        </p:scale>
        <p:origin x="5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36B73F-B391-4195-B123-416DEC91E888}" type="datetimeFigureOut">
              <a:rPr lang="en-US" smtClean="0"/>
              <a:t>2/16/2021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362CF2-DD5C-4E44-9301-DCF12E64636A}" type="slidenum">
              <a:rPr lang="en-US" smtClean="0"/>
              <a:t>‹#›</a:t>
            </a:fld>
            <a:endParaRPr lang="en-US"/>
          </a:p>
        </p:txBody>
      </p:sp>
    </p:spTree>
    <p:extLst>
      <p:ext uri="{BB962C8B-B14F-4D97-AF65-F5344CB8AC3E}">
        <p14:creationId xmlns:p14="http://schemas.microsoft.com/office/powerpoint/2010/main" val="4249812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understanding the common terms that will be used in this slide. According to (Butts et al, 2019), ethics refer to a collection of moral principles that govern the behavior of a person in both social and professional settings. In healthcare institutions, ethics represent standards that ensure values such as cooperation and collaboration are maintained among the nursing faculty. Moreover, ethics ensure that there is social responsibility, compliance with the law, and ensures the safety of the patient. </a:t>
            </a:r>
          </a:p>
        </p:txBody>
      </p:sp>
      <p:sp>
        <p:nvSpPr>
          <p:cNvPr id="4" name="Slide Number Placeholder 3"/>
          <p:cNvSpPr>
            <a:spLocks noGrp="1"/>
          </p:cNvSpPr>
          <p:nvPr>
            <p:ph type="sldNum" sz="quarter" idx="5"/>
          </p:nvPr>
        </p:nvSpPr>
        <p:spPr/>
        <p:txBody>
          <a:bodyPr/>
          <a:lstStyle/>
          <a:p>
            <a:fld id="{D6362CF2-DD5C-4E44-9301-DCF12E64636A}" type="slidenum">
              <a:rPr lang="en-US" smtClean="0"/>
              <a:t>4</a:t>
            </a:fld>
            <a:endParaRPr lang="en-US"/>
          </a:p>
        </p:txBody>
      </p:sp>
    </p:spTree>
    <p:extLst>
      <p:ext uri="{BB962C8B-B14F-4D97-AF65-F5344CB8AC3E}">
        <p14:creationId xmlns:p14="http://schemas.microsoft.com/office/powerpoint/2010/main" val="1172444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Moreover, since nurses complain that most doctors are not willing to listen to their inputs concerning the patient or the situation at hand, other medical practitioners can embrace trust and respect the medical practitioners under them. Therefore, increased respect among interprofessional can encourage the collaboration of nurses with themselves and with other physicians. Moreover, it is important that nurses understand their roles as nurses and not withhold important information as a way to climb the career ladder without regarding how their actions might affect the health of the patient. </a:t>
            </a:r>
          </a:p>
        </p:txBody>
      </p:sp>
      <p:sp>
        <p:nvSpPr>
          <p:cNvPr id="4" name="Slide Number Placeholder 3"/>
          <p:cNvSpPr>
            <a:spLocks noGrp="1"/>
          </p:cNvSpPr>
          <p:nvPr>
            <p:ph type="sldNum" sz="quarter" idx="5"/>
          </p:nvPr>
        </p:nvSpPr>
        <p:spPr/>
        <p:txBody>
          <a:bodyPr/>
          <a:lstStyle/>
          <a:p>
            <a:fld id="{D6362CF2-DD5C-4E44-9301-DCF12E64636A}" type="slidenum">
              <a:rPr lang="en-US" smtClean="0"/>
              <a:t>13</a:t>
            </a:fld>
            <a:endParaRPr lang="en-US"/>
          </a:p>
        </p:txBody>
      </p:sp>
    </p:spTree>
    <p:extLst>
      <p:ext uri="{BB962C8B-B14F-4D97-AF65-F5344CB8AC3E}">
        <p14:creationId xmlns:p14="http://schemas.microsoft.com/office/powerpoint/2010/main" val="3013396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Furthermore, comprehension that priorities are important in a health institution can help avoid ethical issues. For instance, the beneficence principle argues that the priority should be the patient. Therefore, irrespective of the underlying issues between the professionals, collaboration should always be there to ensure that the well being of the patient is the priority.</a:t>
            </a:r>
          </a:p>
        </p:txBody>
      </p:sp>
      <p:sp>
        <p:nvSpPr>
          <p:cNvPr id="4" name="Slide Number Placeholder 3"/>
          <p:cNvSpPr>
            <a:spLocks noGrp="1"/>
          </p:cNvSpPr>
          <p:nvPr>
            <p:ph type="sldNum" sz="quarter" idx="5"/>
          </p:nvPr>
        </p:nvSpPr>
        <p:spPr/>
        <p:txBody>
          <a:bodyPr/>
          <a:lstStyle/>
          <a:p>
            <a:fld id="{D6362CF2-DD5C-4E44-9301-DCF12E64636A}" type="slidenum">
              <a:rPr lang="en-US" smtClean="0"/>
              <a:t>14</a:t>
            </a:fld>
            <a:endParaRPr lang="en-US"/>
          </a:p>
        </p:txBody>
      </p:sp>
    </p:spTree>
    <p:extLst>
      <p:ext uri="{BB962C8B-B14F-4D97-AF65-F5344CB8AC3E}">
        <p14:creationId xmlns:p14="http://schemas.microsoft.com/office/powerpoint/2010/main" val="4030535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summary, the presentation covered the ethical issue at hand, which is the failure to cooperate with others, how it brings out the principles of ethics, and the effects of lack of effective cooperation between medical practitioners. Moreover, the presentation showed the importance of effective cooperation and how the nurses can use it to lessen the impacts of lack of cooperation.</a:t>
            </a:r>
          </a:p>
        </p:txBody>
      </p:sp>
      <p:sp>
        <p:nvSpPr>
          <p:cNvPr id="4" name="Slide Number Placeholder 3"/>
          <p:cNvSpPr>
            <a:spLocks noGrp="1"/>
          </p:cNvSpPr>
          <p:nvPr>
            <p:ph type="sldNum" sz="quarter" idx="5"/>
          </p:nvPr>
        </p:nvSpPr>
        <p:spPr/>
        <p:txBody>
          <a:bodyPr/>
          <a:lstStyle/>
          <a:p>
            <a:fld id="{D6362CF2-DD5C-4E44-9301-DCF12E64636A}" type="slidenum">
              <a:rPr lang="en-US" smtClean="0"/>
              <a:t>15</a:t>
            </a:fld>
            <a:endParaRPr lang="en-US"/>
          </a:p>
        </p:txBody>
      </p:sp>
    </p:spTree>
    <p:extLst>
      <p:ext uri="{BB962C8B-B14F-4D97-AF65-F5344CB8AC3E}">
        <p14:creationId xmlns:p14="http://schemas.microsoft.com/office/powerpoint/2010/main" val="468718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failure to cooperate with another professional within the healthcare industry can raise a lot of ethical issues, and affect both the patients and the nurses. Therefore, it is important to comprehend how damages, death, permanent injuries, and lawsuits can affect medical practice to determine the effective methods of solving those issues. </a:t>
            </a:r>
          </a:p>
        </p:txBody>
      </p:sp>
      <p:sp>
        <p:nvSpPr>
          <p:cNvPr id="4" name="Slide Number Placeholder 3"/>
          <p:cNvSpPr>
            <a:spLocks noGrp="1"/>
          </p:cNvSpPr>
          <p:nvPr>
            <p:ph type="sldNum" sz="quarter" idx="5"/>
          </p:nvPr>
        </p:nvSpPr>
        <p:spPr/>
        <p:txBody>
          <a:bodyPr/>
          <a:lstStyle/>
          <a:p>
            <a:fld id="{D6362CF2-DD5C-4E44-9301-DCF12E64636A}" type="slidenum">
              <a:rPr lang="en-US" smtClean="0"/>
              <a:t>16</a:t>
            </a:fld>
            <a:endParaRPr lang="en-US"/>
          </a:p>
        </p:txBody>
      </p:sp>
    </p:spTree>
    <p:extLst>
      <p:ext uri="{BB962C8B-B14F-4D97-AF65-F5344CB8AC3E}">
        <p14:creationId xmlns:p14="http://schemas.microsoft.com/office/powerpoint/2010/main" val="2175214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Lack of cooperation happens when nurses are unable to or are unwilling to work together effectively leading to poor productivity of the institution. This may happen when nurses fail to follow the chain of command, fail to report the patients to progress to the on-call physician, fail to assess and share the patient's medical records, fail to incorporate effective nursing procedures, and failure to follow the right medical procedures.</a:t>
            </a:r>
          </a:p>
        </p:txBody>
      </p:sp>
      <p:sp>
        <p:nvSpPr>
          <p:cNvPr id="4" name="Slide Number Placeholder 3"/>
          <p:cNvSpPr>
            <a:spLocks noGrp="1"/>
          </p:cNvSpPr>
          <p:nvPr>
            <p:ph type="sldNum" sz="quarter" idx="5"/>
          </p:nvPr>
        </p:nvSpPr>
        <p:spPr/>
        <p:txBody>
          <a:bodyPr/>
          <a:lstStyle/>
          <a:p>
            <a:fld id="{D6362CF2-DD5C-4E44-9301-DCF12E64636A}" type="slidenum">
              <a:rPr lang="en-US" smtClean="0"/>
              <a:t>5</a:t>
            </a:fld>
            <a:endParaRPr lang="en-US"/>
          </a:p>
        </p:txBody>
      </p:sp>
    </p:spTree>
    <p:extLst>
      <p:ext uri="{BB962C8B-B14F-4D97-AF65-F5344CB8AC3E}">
        <p14:creationId xmlns:p14="http://schemas.microsoft.com/office/powerpoint/2010/main" val="390123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According to the study by (Haddad et al, 2018), cooperation plays a role in ensuring that the principles of ethics are upheld since workers must recognize the dilemmas that occur if they do not work together, make good decisions and judgments, and make effective decisions based on the decided upon options. Therefore, failure to cooperate leads to the breaking of at least one of the ethical principles responsible for the code of conduct.</a:t>
            </a:r>
          </a:p>
        </p:txBody>
      </p:sp>
      <p:sp>
        <p:nvSpPr>
          <p:cNvPr id="4" name="Slide Number Placeholder 3"/>
          <p:cNvSpPr>
            <a:spLocks noGrp="1"/>
          </p:cNvSpPr>
          <p:nvPr>
            <p:ph type="sldNum" sz="quarter" idx="5"/>
          </p:nvPr>
        </p:nvSpPr>
        <p:spPr/>
        <p:txBody>
          <a:bodyPr/>
          <a:lstStyle/>
          <a:p>
            <a:fld id="{D6362CF2-DD5C-4E44-9301-DCF12E64636A}" type="slidenum">
              <a:rPr lang="en-US" smtClean="0"/>
              <a:t>6</a:t>
            </a:fld>
            <a:endParaRPr lang="en-US"/>
          </a:p>
        </p:txBody>
      </p:sp>
    </p:spTree>
    <p:extLst>
      <p:ext uri="{BB962C8B-B14F-4D97-AF65-F5344CB8AC3E}">
        <p14:creationId xmlns:p14="http://schemas.microsoft.com/office/powerpoint/2010/main" val="1354820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Cooperation in healthcare is important especially in a decentralized healthcare system where an institution has many levels and many workers. That is, cooperation ensures high quality of health services, effective utilization of resources within the medical institution, and medical disparities can be avoided. Moreover, interprofessional cooperation ensures that the hospital saves money by reducing the number of redundancies and inefficiencies in operation.</a:t>
            </a:r>
          </a:p>
        </p:txBody>
      </p:sp>
      <p:sp>
        <p:nvSpPr>
          <p:cNvPr id="4" name="Slide Number Placeholder 3"/>
          <p:cNvSpPr>
            <a:spLocks noGrp="1"/>
          </p:cNvSpPr>
          <p:nvPr>
            <p:ph type="sldNum" sz="quarter" idx="5"/>
          </p:nvPr>
        </p:nvSpPr>
        <p:spPr/>
        <p:txBody>
          <a:bodyPr/>
          <a:lstStyle/>
          <a:p>
            <a:fld id="{D6362CF2-DD5C-4E44-9301-DCF12E64636A}" type="slidenum">
              <a:rPr lang="en-US" smtClean="0"/>
              <a:t>7</a:t>
            </a:fld>
            <a:endParaRPr lang="en-US"/>
          </a:p>
        </p:txBody>
      </p:sp>
    </p:spTree>
    <p:extLst>
      <p:ext uri="{BB962C8B-B14F-4D97-AF65-F5344CB8AC3E}">
        <p14:creationId xmlns:p14="http://schemas.microsoft.com/office/powerpoint/2010/main" val="1295916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 basic principles of ethics involve beneficence which is the ability of nurses to work in the best interest of the patients, autonomy which is the ability of nurses to make self-informed decisions, justice which is the ability of nurses to act with fairness, and non-maleficence which ensures that the safety of the patient comes first. Due to lack of cooperation, the principles that would arise would be beneficence and autonomy.</a:t>
            </a:r>
          </a:p>
        </p:txBody>
      </p:sp>
      <p:sp>
        <p:nvSpPr>
          <p:cNvPr id="4" name="Slide Number Placeholder 3"/>
          <p:cNvSpPr>
            <a:spLocks noGrp="1"/>
          </p:cNvSpPr>
          <p:nvPr>
            <p:ph type="sldNum" sz="quarter" idx="5"/>
          </p:nvPr>
        </p:nvSpPr>
        <p:spPr/>
        <p:txBody>
          <a:bodyPr/>
          <a:lstStyle/>
          <a:p>
            <a:fld id="{D6362CF2-DD5C-4E44-9301-DCF12E64636A}" type="slidenum">
              <a:rPr lang="en-US" smtClean="0"/>
              <a:t>8</a:t>
            </a:fld>
            <a:endParaRPr lang="en-US"/>
          </a:p>
        </p:txBody>
      </p:sp>
    </p:spTree>
    <p:extLst>
      <p:ext uri="{BB962C8B-B14F-4D97-AF65-F5344CB8AC3E}">
        <p14:creationId xmlns:p14="http://schemas.microsoft.com/office/powerpoint/2010/main" val="1622946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is, if a nurse knows that sharing certain information about the patient with other nurses or the doctor in charge but fails to do it, it means the nurse is not working in the best interest of the patient, thus, breaking the beneficence principle. Breaking the autonomy principle would involve a nurse failing to make an effective decision because he or she does not have the necessary information, that she or he would otherwise have if cooperation was available with other nurses. </a:t>
            </a:r>
          </a:p>
        </p:txBody>
      </p:sp>
      <p:sp>
        <p:nvSpPr>
          <p:cNvPr id="4" name="Slide Number Placeholder 3"/>
          <p:cNvSpPr>
            <a:spLocks noGrp="1"/>
          </p:cNvSpPr>
          <p:nvPr>
            <p:ph type="sldNum" sz="quarter" idx="5"/>
          </p:nvPr>
        </p:nvSpPr>
        <p:spPr/>
        <p:txBody>
          <a:bodyPr/>
          <a:lstStyle/>
          <a:p>
            <a:fld id="{D6362CF2-DD5C-4E44-9301-DCF12E64636A}" type="slidenum">
              <a:rPr lang="en-US" smtClean="0"/>
              <a:t>9</a:t>
            </a:fld>
            <a:endParaRPr lang="en-US"/>
          </a:p>
        </p:txBody>
      </p:sp>
    </p:spTree>
    <p:extLst>
      <p:ext uri="{BB962C8B-B14F-4D97-AF65-F5344CB8AC3E}">
        <p14:creationId xmlns:p14="http://schemas.microsoft.com/office/powerpoint/2010/main" val="3436551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Failure of nurses to cooperate with other medical practitioners within the practice can have a lot of effects on the patient. For instance, the ignorance of a nurse can lead to medical errors that may lead to reduced patient experience, death, and permanent damage. Based on research by (</a:t>
            </a:r>
            <a:r>
              <a:rPr lang="en-US" dirty="0" err="1"/>
              <a:t>Busari</a:t>
            </a:r>
            <a:r>
              <a:rPr lang="en-US" dirty="0"/>
              <a:t> et al, 2017), patients may be wrongly diagnosed, therefore receiving wrong medical and therapeutic interventions leading to lack of treatment. </a:t>
            </a:r>
          </a:p>
        </p:txBody>
      </p:sp>
      <p:sp>
        <p:nvSpPr>
          <p:cNvPr id="4" name="Slide Number Placeholder 3"/>
          <p:cNvSpPr>
            <a:spLocks noGrp="1"/>
          </p:cNvSpPr>
          <p:nvPr>
            <p:ph type="sldNum" sz="quarter" idx="5"/>
          </p:nvPr>
        </p:nvSpPr>
        <p:spPr/>
        <p:txBody>
          <a:bodyPr/>
          <a:lstStyle/>
          <a:p>
            <a:fld id="{D6362CF2-DD5C-4E44-9301-DCF12E64636A}" type="slidenum">
              <a:rPr lang="en-US" smtClean="0"/>
              <a:t>10</a:t>
            </a:fld>
            <a:endParaRPr lang="en-US"/>
          </a:p>
        </p:txBody>
      </p:sp>
    </p:spTree>
    <p:extLst>
      <p:ext uri="{BB962C8B-B14F-4D97-AF65-F5344CB8AC3E}">
        <p14:creationId xmlns:p14="http://schemas.microsoft.com/office/powerpoint/2010/main" val="969521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Moreover, nurses may largely be affected by their lack of cooperation. That is, they may lose their credibility as medical practitioners. Moreover, the malpractice may lead them to lose their license to practice medicine, leading to loss of employment. However, the major effect is that they may suffer a lawsuit from the patients in case damages or permanent injuries are encountered. According to (</a:t>
            </a:r>
            <a:r>
              <a:rPr lang="en-US" dirty="0" err="1"/>
              <a:t>Juretschke</a:t>
            </a:r>
            <a:r>
              <a:rPr lang="en-US" dirty="0"/>
              <a:t> et al, 2017), understanding important ethical issues, their duties within the institution can ensure that a nurse does not suffer lawsuits due to damages, and injuries caused.</a:t>
            </a:r>
          </a:p>
        </p:txBody>
      </p:sp>
      <p:sp>
        <p:nvSpPr>
          <p:cNvPr id="4" name="Slide Number Placeholder 3"/>
          <p:cNvSpPr>
            <a:spLocks noGrp="1"/>
          </p:cNvSpPr>
          <p:nvPr>
            <p:ph type="sldNum" sz="quarter" idx="5"/>
          </p:nvPr>
        </p:nvSpPr>
        <p:spPr/>
        <p:txBody>
          <a:bodyPr/>
          <a:lstStyle/>
          <a:p>
            <a:fld id="{D6362CF2-DD5C-4E44-9301-DCF12E64636A}" type="slidenum">
              <a:rPr lang="en-US" smtClean="0"/>
              <a:t>11</a:t>
            </a:fld>
            <a:endParaRPr lang="en-US"/>
          </a:p>
        </p:txBody>
      </p:sp>
    </p:spTree>
    <p:extLst>
      <p:ext uri="{BB962C8B-B14F-4D97-AF65-F5344CB8AC3E}">
        <p14:creationId xmlns:p14="http://schemas.microsoft.com/office/powerpoint/2010/main" val="2949935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research by (</a:t>
            </a:r>
            <a:r>
              <a:rPr lang="en-US" dirty="0" err="1"/>
              <a:t>Gobis</a:t>
            </a:r>
            <a:r>
              <a:rPr lang="en-US" dirty="0"/>
              <a:t> et al, 2018), patients are the ones that suffer most from lack of cooperation. Can be solved through communication, understanding professional roles, respect, and trust, and prioritizing tasks. Therefore, to avoid damages, death, and lawsuits, nurses can embrace the art of communication amongst each other. Having effective communication can ensure those intervention methods, medications, and follow-up results are no miscommunicated. </a:t>
            </a:r>
          </a:p>
        </p:txBody>
      </p:sp>
      <p:sp>
        <p:nvSpPr>
          <p:cNvPr id="4" name="Slide Number Placeholder 3"/>
          <p:cNvSpPr>
            <a:spLocks noGrp="1"/>
          </p:cNvSpPr>
          <p:nvPr>
            <p:ph type="sldNum" sz="quarter" idx="5"/>
          </p:nvPr>
        </p:nvSpPr>
        <p:spPr/>
        <p:txBody>
          <a:bodyPr/>
          <a:lstStyle/>
          <a:p>
            <a:fld id="{D6362CF2-DD5C-4E44-9301-DCF12E64636A}" type="slidenum">
              <a:rPr lang="en-US" smtClean="0"/>
              <a:t>12</a:t>
            </a:fld>
            <a:endParaRPr lang="en-US"/>
          </a:p>
        </p:txBody>
      </p:sp>
    </p:spTree>
    <p:extLst>
      <p:ext uri="{BB962C8B-B14F-4D97-AF65-F5344CB8AC3E}">
        <p14:creationId xmlns:p14="http://schemas.microsoft.com/office/powerpoint/2010/main" val="3630561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77934-26D9-4220-A3ED-99FF48C3DE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9A3FB0-7EA0-4810-B255-58233B3D01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2E0069-DBF6-4486-B0D1-8A753E5EAF81}"/>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5" name="Footer Placeholder 4">
            <a:extLst>
              <a:ext uri="{FF2B5EF4-FFF2-40B4-BE49-F238E27FC236}">
                <a16:creationId xmlns:a16="http://schemas.microsoft.com/office/drawing/2014/main" id="{F51829B8-E229-4542-B4AA-8F30C7D1EE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838523-0E61-4C02-8D3E-7BF93349814C}"/>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1985461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8A097-6AA3-4F61-8423-482055CDAF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2B26B2-69E4-4F5B-8634-AF170FE891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981321-B2CF-4E07-9345-3F05C34E611B}"/>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5" name="Footer Placeholder 4">
            <a:extLst>
              <a:ext uri="{FF2B5EF4-FFF2-40B4-BE49-F238E27FC236}">
                <a16:creationId xmlns:a16="http://schemas.microsoft.com/office/drawing/2014/main" id="{39CFFF22-5CF4-48FA-AAA9-131198D37D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6A312-4D80-42B9-B9AC-E2C95A0C5F80}"/>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43343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270BED-9FA2-4C6F-B45A-EE637C6C32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93FB9F-E379-47A8-8FA8-41BFC8EDCB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C7FC71-4C65-47D4-9D44-2E5705B97C65}"/>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5" name="Footer Placeholder 4">
            <a:extLst>
              <a:ext uri="{FF2B5EF4-FFF2-40B4-BE49-F238E27FC236}">
                <a16:creationId xmlns:a16="http://schemas.microsoft.com/office/drawing/2014/main" id="{40BC0046-8985-4D4D-872E-75D0E9739C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189488-BB40-46F0-A716-F189327D3689}"/>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2609702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83576-6134-4563-9C8C-E255827CD8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5C039C-63BF-48A5-BE16-556F6A860F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93B23F-BBB5-486F-9C8C-703E134E628D}"/>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5" name="Footer Placeholder 4">
            <a:extLst>
              <a:ext uri="{FF2B5EF4-FFF2-40B4-BE49-F238E27FC236}">
                <a16:creationId xmlns:a16="http://schemas.microsoft.com/office/drawing/2014/main" id="{7416569E-293D-4EE9-87E7-800EC9BA6A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22C938-74F3-43E8-9BCD-F4F5E2BBF470}"/>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3003150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EE02A-21F1-4919-8615-43B3C5AFD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D35F58-1F16-441B-914B-EA90531959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0D1ABF-663C-4E45-9810-B9215941DE98}"/>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5" name="Footer Placeholder 4">
            <a:extLst>
              <a:ext uri="{FF2B5EF4-FFF2-40B4-BE49-F238E27FC236}">
                <a16:creationId xmlns:a16="http://schemas.microsoft.com/office/drawing/2014/main" id="{7153D401-DB52-4DA9-8AC7-B640611AA1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AA75D5-3FE4-435E-B0FE-7B0C44F89C8D}"/>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69248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7FE4A-74EC-48E5-89A0-ADF57F6A5B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EE1DFD-C583-43DB-9DF6-41758D9EAC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1D213D-EF5E-4634-84E4-4F926C17FF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186CF-6666-48D5-BE97-3677B3C31DC2}"/>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6" name="Footer Placeholder 5">
            <a:extLst>
              <a:ext uri="{FF2B5EF4-FFF2-40B4-BE49-F238E27FC236}">
                <a16:creationId xmlns:a16="http://schemas.microsoft.com/office/drawing/2014/main" id="{83410BAD-12D8-4594-BCCD-819446F3D0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AEE606-AA59-4304-AC09-F7464A12259E}"/>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2050900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2E07C-F085-421F-8963-E7B2DCAC3A1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5DAB17-F6BC-4307-B115-54945DA2BF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55E581-C4FA-409E-976E-C6C678D386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4D33DD-3447-4CCE-8894-EF4077D39B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23A31B-AC90-4B36-BB08-9D2C9C6EE0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A601B9-B35B-4A5B-946E-E8706D9269E3}"/>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8" name="Footer Placeholder 7">
            <a:extLst>
              <a:ext uri="{FF2B5EF4-FFF2-40B4-BE49-F238E27FC236}">
                <a16:creationId xmlns:a16="http://schemas.microsoft.com/office/drawing/2014/main" id="{07DED25C-488E-4CED-8277-C9E024A3E2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D00128-E8BE-405A-90C2-9B2EDBB72A13}"/>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619565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FB1C9-DB0F-4D31-9006-3C4BBEE040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F49A22-DEA8-4C59-AAD6-7BC333146E48}"/>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4" name="Footer Placeholder 3">
            <a:extLst>
              <a:ext uri="{FF2B5EF4-FFF2-40B4-BE49-F238E27FC236}">
                <a16:creationId xmlns:a16="http://schemas.microsoft.com/office/drawing/2014/main" id="{07E39A7A-333C-4E43-B80F-2ACF20CF07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6764D2-2CDA-4859-87A7-CFC70AF2EC8B}"/>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196336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8A3E5C-FBC6-4FFB-80D9-A4EA0750D39D}"/>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3" name="Footer Placeholder 2">
            <a:extLst>
              <a:ext uri="{FF2B5EF4-FFF2-40B4-BE49-F238E27FC236}">
                <a16:creationId xmlns:a16="http://schemas.microsoft.com/office/drawing/2014/main" id="{2AB67349-C26B-49F5-AFEC-8ED1386011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437080-D78C-4728-B4CF-1FF8E7201923}"/>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9904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8DB9E-39B2-4D91-82FD-A2B4793C79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09F4BA-0E47-41DB-8DD7-3A3CAE3DB6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11841E-CCFC-4A64-AE33-5307E79639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C7C393-3E11-4033-8B17-0462D1928FE5}"/>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6" name="Footer Placeholder 5">
            <a:extLst>
              <a:ext uri="{FF2B5EF4-FFF2-40B4-BE49-F238E27FC236}">
                <a16:creationId xmlns:a16="http://schemas.microsoft.com/office/drawing/2014/main" id="{ECA10B53-B430-4B73-B903-4DCF786060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83200D-F9C5-4432-8458-796D0E92C066}"/>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1021588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EDB99-6685-4F3A-999A-A3C2EF858A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562F072-F518-4323-A229-B45B9CAC3B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8494D1-DA20-4204-903B-E1CB9CE69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41B315-C3DE-4D42-88CC-9A3AD69C9182}"/>
              </a:ext>
            </a:extLst>
          </p:cNvPr>
          <p:cNvSpPr>
            <a:spLocks noGrp="1"/>
          </p:cNvSpPr>
          <p:nvPr>
            <p:ph type="dt" sz="half" idx="10"/>
          </p:nvPr>
        </p:nvSpPr>
        <p:spPr/>
        <p:txBody>
          <a:bodyPr/>
          <a:lstStyle/>
          <a:p>
            <a:fld id="{6221EA30-448B-4F9B-A353-8F25E465C268}" type="datetimeFigureOut">
              <a:rPr lang="en-US" smtClean="0"/>
              <a:t>2/16/2021</a:t>
            </a:fld>
            <a:endParaRPr lang="en-US"/>
          </a:p>
        </p:txBody>
      </p:sp>
      <p:sp>
        <p:nvSpPr>
          <p:cNvPr id="6" name="Footer Placeholder 5">
            <a:extLst>
              <a:ext uri="{FF2B5EF4-FFF2-40B4-BE49-F238E27FC236}">
                <a16:creationId xmlns:a16="http://schemas.microsoft.com/office/drawing/2014/main" id="{BA49717B-CAF1-4C1C-B019-809E323802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8544AB-DBD1-4944-9BE9-0422533408C1}"/>
              </a:ext>
            </a:extLst>
          </p:cNvPr>
          <p:cNvSpPr>
            <a:spLocks noGrp="1"/>
          </p:cNvSpPr>
          <p:nvPr>
            <p:ph type="sldNum" sz="quarter" idx="12"/>
          </p:nvPr>
        </p:nvSpPr>
        <p:spPr/>
        <p:txBody>
          <a:bodyPr/>
          <a:lstStyle/>
          <a:p>
            <a:fld id="{A689FA97-BF61-45EC-AD66-D5137547D3EA}" type="slidenum">
              <a:rPr lang="en-US" smtClean="0"/>
              <a:t>‹#›</a:t>
            </a:fld>
            <a:endParaRPr lang="en-US"/>
          </a:p>
        </p:txBody>
      </p:sp>
    </p:spTree>
    <p:extLst>
      <p:ext uri="{BB962C8B-B14F-4D97-AF65-F5344CB8AC3E}">
        <p14:creationId xmlns:p14="http://schemas.microsoft.com/office/powerpoint/2010/main" val="257732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FF036E-AEBB-459E-B28F-79F9050E43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9C6B34-544C-4122-86B0-AC90080E2C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AA2CE4-2AF4-4822-AA61-2B50967B55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1EA30-448B-4F9B-A353-8F25E465C268}" type="datetimeFigureOut">
              <a:rPr lang="en-US" smtClean="0"/>
              <a:t>2/16/2021</a:t>
            </a:fld>
            <a:endParaRPr lang="en-US"/>
          </a:p>
        </p:txBody>
      </p:sp>
      <p:sp>
        <p:nvSpPr>
          <p:cNvPr id="5" name="Footer Placeholder 4">
            <a:extLst>
              <a:ext uri="{FF2B5EF4-FFF2-40B4-BE49-F238E27FC236}">
                <a16:creationId xmlns:a16="http://schemas.microsoft.com/office/drawing/2014/main" id="{A24ABB68-3CCE-4C94-AE62-DAF6C230A0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4943E7-FDE6-49B4-AF81-46FE19CB0A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89FA97-BF61-45EC-AD66-D5137547D3EA}" type="slidenum">
              <a:rPr lang="en-US" smtClean="0"/>
              <a:t>‹#›</a:t>
            </a:fld>
            <a:endParaRPr lang="en-US"/>
          </a:p>
        </p:txBody>
      </p:sp>
    </p:spTree>
    <p:extLst>
      <p:ext uri="{BB962C8B-B14F-4D97-AF65-F5344CB8AC3E}">
        <p14:creationId xmlns:p14="http://schemas.microsoft.com/office/powerpoint/2010/main" val="4031175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72D9C-767C-4F8E-BA22-7D1791DFEB54}"/>
              </a:ext>
            </a:extLst>
          </p:cNvPr>
          <p:cNvSpPr>
            <a:spLocks noGrp="1"/>
          </p:cNvSpPr>
          <p:nvPr>
            <p:ph type="ctrTitle"/>
          </p:nvPr>
        </p:nvSpPr>
        <p:spPr/>
        <p:txBody>
          <a:bodyPr>
            <a:normAutofit/>
          </a:bodyPr>
          <a:lstStyle/>
          <a:p>
            <a:r>
              <a:rPr lang="en-US" sz="8000" dirty="0">
                <a:solidFill>
                  <a:srgbClr val="00B0F0"/>
                </a:solidFill>
              </a:rPr>
              <a:t>NURSING ETHICS</a:t>
            </a:r>
          </a:p>
        </p:txBody>
      </p:sp>
      <p:sp>
        <p:nvSpPr>
          <p:cNvPr id="3" name="Subtitle 2">
            <a:extLst>
              <a:ext uri="{FF2B5EF4-FFF2-40B4-BE49-F238E27FC236}">
                <a16:creationId xmlns:a16="http://schemas.microsoft.com/office/drawing/2014/main" id="{C9D3759F-7CB4-4E41-BA1B-E3E80B5A5FE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64635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F0201-1D88-4F99-873F-79976E51A2F1}"/>
              </a:ext>
            </a:extLst>
          </p:cNvPr>
          <p:cNvSpPr>
            <a:spLocks noGrp="1"/>
          </p:cNvSpPr>
          <p:nvPr>
            <p:ph type="ctrTitle"/>
          </p:nvPr>
        </p:nvSpPr>
        <p:spPr/>
        <p:txBody>
          <a:bodyPr/>
          <a:lstStyle/>
          <a:p>
            <a:r>
              <a:rPr lang="en-US" dirty="0">
                <a:solidFill>
                  <a:srgbClr val="00B0F0"/>
                </a:solidFill>
              </a:rPr>
              <a:t>EFFECTS OF LACK OF COOPERATION TO PATIENTS</a:t>
            </a:r>
          </a:p>
        </p:txBody>
      </p:sp>
      <p:sp>
        <p:nvSpPr>
          <p:cNvPr id="3" name="Subtitle 2">
            <a:extLst>
              <a:ext uri="{FF2B5EF4-FFF2-40B4-BE49-F238E27FC236}">
                <a16:creationId xmlns:a16="http://schemas.microsoft.com/office/drawing/2014/main" id="{A11CBF53-9A8C-496E-A408-0C6BBBA5369E}"/>
              </a:ext>
            </a:extLst>
          </p:cNvPr>
          <p:cNvSpPr>
            <a:spLocks noGrp="1"/>
          </p:cNvSpPr>
          <p:nvPr>
            <p:ph type="subTitle" idx="1"/>
          </p:nvPr>
        </p:nvSpPr>
        <p:spPr/>
        <p:txBody>
          <a:bodyPr>
            <a:normAutofit/>
          </a:bodyPr>
          <a:lstStyle/>
          <a:p>
            <a:pPr marL="342900" indent="-342900" algn="l">
              <a:buFont typeface="Wingdings" panose="05000000000000000000" pitchFamily="2" charset="2"/>
              <a:buChar char="v"/>
            </a:pPr>
            <a:r>
              <a:rPr lang="en-US" dirty="0"/>
              <a:t>Failure of nurses to cooperate with other medical practitioners within the practice can have a lot of effects on the patient.</a:t>
            </a:r>
          </a:p>
          <a:p>
            <a:pPr marL="342900" indent="-342900" algn="l">
              <a:buFont typeface="Wingdings" panose="05000000000000000000" pitchFamily="2" charset="2"/>
              <a:buChar char="v"/>
            </a:pPr>
            <a:r>
              <a:rPr lang="en-US" dirty="0"/>
              <a:t>The ignorance of a nurse can lead to medical errors that may lead to reduced patient experience, death, and permanent damage.</a:t>
            </a:r>
          </a:p>
        </p:txBody>
      </p:sp>
    </p:spTree>
    <p:extLst>
      <p:ext uri="{BB962C8B-B14F-4D97-AF65-F5344CB8AC3E}">
        <p14:creationId xmlns:p14="http://schemas.microsoft.com/office/powerpoint/2010/main" val="4057827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610C5-C59A-4B95-A8AF-721081D082CB}"/>
              </a:ext>
            </a:extLst>
          </p:cNvPr>
          <p:cNvSpPr>
            <a:spLocks noGrp="1"/>
          </p:cNvSpPr>
          <p:nvPr>
            <p:ph type="title"/>
          </p:nvPr>
        </p:nvSpPr>
        <p:spPr/>
        <p:txBody>
          <a:bodyPr/>
          <a:lstStyle/>
          <a:p>
            <a:r>
              <a:rPr lang="en-US" dirty="0">
                <a:solidFill>
                  <a:srgbClr val="00B0F0"/>
                </a:solidFill>
              </a:rPr>
              <a:t>EFFECTS OF LACK OF COOPERATION TO THE NURSES</a:t>
            </a:r>
          </a:p>
        </p:txBody>
      </p:sp>
      <p:sp>
        <p:nvSpPr>
          <p:cNvPr id="3" name="Content Placeholder 2">
            <a:extLst>
              <a:ext uri="{FF2B5EF4-FFF2-40B4-BE49-F238E27FC236}">
                <a16:creationId xmlns:a16="http://schemas.microsoft.com/office/drawing/2014/main" id="{CD65635C-5A05-4909-9357-B8A8135488BA}"/>
              </a:ext>
            </a:extLst>
          </p:cNvPr>
          <p:cNvSpPr>
            <a:spLocks noGrp="1"/>
          </p:cNvSpPr>
          <p:nvPr>
            <p:ph idx="1"/>
          </p:nvPr>
        </p:nvSpPr>
        <p:spPr/>
        <p:txBody>
          <a:bodyPr/>
          <a:lstStyle/>
          <a:p>
            <a:pPr>
              <a:buFont typeface="Wingdings" panose="05000000000000000000" pitchFamily="2" charset="2"/>
              <a:buChar char="v"/>
            </a:pPr>
            <a:r>
              <a:rPr lang="en-US" dirty="0"/>
              <a:t>Moreover, nurses may largely be affected by their lack of cooperation. </a:t>
            </a:r>
          </a:p>
          <a:p>
            <a:pPr>
              <a:buFont typeface="Wingdings" panose="05000000000000000000" pitchFamily="2" charset="2"/>
              <a:buChar char="v"/>
            </a:pPr>
            <a:r>
              <a:rPr lang="en-US" dirty="0"/>
              <a:t>That is, they may lose their credibility as medical practitioners. </a:t>
            </a:r>
          </a:p>
          <a:p>
            <a:pPr>
              <a:buFont typeface="Wingdings" panose="05000000000000000000" pitchFamily="2" charset="2"/>
              <a:buChar char="v"/>
            </a:pPr>
            <a:r>
              <a:rPr lang="en-US" dirty="0"/>
              <a:t>However, the major effect is that they may suffer a lawsuit from the patients in case damages.</a:t>
            </a:r>
          </a:p>
          <a:p>
            <a:pPr>
              <a:buFont typeface="Wingdings" panose="05000000000000000000" pitchFamily="2" charset="2"/>
              <a:buChar char="v"/>
            </a:pPr>
            <a:r>
              <a:rPr lang="en-US" dirty="0"/>
              <a:t>Understanding important ethical issues, their duties within the institution can ensure that a nurse does not suffer lawsuits due to damages, and injuries caused.</a:t>
            </a:r>
          </a:p>
        </p:txBody>
      </p:sp>
    </p:spTree>
    <p:extLst>
      <p:ext uri="{BB962C8B-B14F-4D97-AF65-F5344CB8AC3E}">
        <p14:creationId xmlns:p14="http://schemas.microsoft.com/office/powerpoint/2010/main" val="2111300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B732-0026-4C68-B5E7-3ECD0574B558}"/>
              </a:ext>
            </a:extLst>
          </p:cNvPr>
          <p:cNvSpPr>
            <a:spLocks noGrp="1"/>
          </p:cNvSpPr>
          <p:nvPr>
            <p:ph type="title"/>
          </p:nvPr>
        </p:nvSpPr>
        <p:spPr/>
        <p:txBody>
          <a:bodyPr/>
          <a:lstStyle/>
          <a:p>
            <a:r>
              <a:rPr lang="en-US" dirty="0">
                <a:solidFill>
                  <a:srgbClr val="00B0F0"/>
                </a:solidFill>
              </a:rPr>
              <a:t>HOW NURSES CAN LESSEN THE IMPACTS OF FAILURE OF COOPERATION.</a:t>
            </a:r>
          </a:p>
        </p:txBody>
      </p:sp>
      <p:sp>
        <p:nvSpPr>
          <p:cNvPr id="3" name="Content Placeholder 2">
            <a:extLst>
              <a:ext uri="{FF2B5EF4-FFF2-40B4-BE49-F238E27FC236}">
                <a16:creationId xmlns:a16="http://schemas.microsoft.com/office/drawing/2014/main" id="{B657095D-8436-44CB-8AFD-815980B8FFB0}"/>
              </a:ext>
            </a:extLst>
          </p:cNvPr>
          <p:cNvSpPr>
            <a:spLocks noGrp="1"/>
          </p:cNvSpPr>
          <p:nvPr>
            <p:ph idx="1"/>
          </p:nvPr>
        </p:nvSpPr>
        <p:spPr/>
        <p:txBody>
          <a:bodyPr/>
          <a:lstStyle/>
          <a:p>
            <a:pPr>
              <a:buFont typeface="Wingdings" panose="05000000000000000000" pitchFamily="2" charset="2"/>
              <a:buChar char="v"/>
            </a:pPr>
            <a:r>
              <a:rPr lang="en-US" dirty="0"/>
              <a:t>Patients are the ones that suffer most from lack of cooperation.</a:t>
            </a:r>
          </a:p>
          <a:p>
            <a:pPr>
              <a:buFont typeface="Wingdings" panose="05000000000000000000" pitchFamily="2" charset="2"/>
              <a:buChar char="v"/>
            </a:pPr>
            <a:r>
              <a:rPr lang="en-US" dirty="0"/>
              <a:t> Therefore, to avoid damages, death, and lawsuits, nurses can embrace the art of communication amongst each other. </a:t>
            </a:r>
          </a:p>
          <a:p>
            <a:pPr>
              <a:buFont typeface="Wingdings" panose="05000000000000000000" pitchFamily="2" charset="2"/>
              <a:buChar char="v"/>
            </a:pPr>
            <a:r>
              <a:rPr lang="en-US" dirty="0"/>
              <a:t>Having effective communication can ensure those intervention methods, medications, and follow-up results are no miscommunicated. </a:t>
            </a:r>
          </a:p>
        </p:txBody>
      </p:sp>
    </p:spTree>
    <p:extLst>
      <p:ext uri="{BB962C8B-B14F-4D97-AF65-F5344CB8AC3E}">
        <p14:creationId xmlns:p14="http://schemas.microsoft.com/office/powerpoint/2010/main" val="2129790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0EF79-8F78-4B70-B36B-F5F9531A0642}"/>
              </a:ext>
            </a:extLst>
          </p:cNvPr>
          <p:cNvSpPr>
            <a:spLocks noGrp="1"/>
          </p:cNvSpPr>
          <p:nvPr>
            <p:ph type="title"/>
          </p:nvPr>
        </p:nvSpPr>
        <p:spPr/>
        <p:txBody>
          <a:bodyPr/>
          <a:lstStyle/>
          <a:p>
            <a:r>
              <a:rPr lang="en-US" dirty="0">
                <a:solidFill>
                  <a:srgbClr val="00B0F0"/>
                </a:solidFill>
              </a:rPr>
              <a:t>HOW NURSES CAN LESSEN THE IMPACTS OF FAILURE OF COOPERATION CONT…</a:t>
            </a:r>
          </a:p>
        </p:txBody>
      </p:sp>
      <p:sp>
        <p:nvSpPr>
          <p:cNvPr id="3" name="Content Placeholder 2">
            <a:extLst>
              <a:ext uri="{FF2B5EF4-FFF2-40B4-BE49-F238E27FC236}">
                <a16:creationId xmlns:a16="http://schemas.microsoft.com/office/drawing/2014/main" id="{1520555C-D475-488B-B9D0-29102EFAED64}"/>
              </a:ext>
            </a:extLst>
          </p:cNvPr>
          <p:cNvSpPr>
            <a:spLocks noGrp="1"/>
          </p:cNvSpPr>
          <p:nvPr>
            <p:ph idx="1"/>
          </p:nvPr>
        </p:nvSpPr>
        <p:spPr/>
        <p:txBody>
          <a:bodyPr>
            <a:normAutofit lnSpcReduction="10000"/>
          </a:bodyPr>
          <a:lstStyle/>
          <a:p>
            <a:pPr>
              <a:buFont typeface="Wingdings" panose="05000000000000000000" pitchFamily="2" charset="2"/>
              <a:buChar char="v"/>
            </a:pPr>
            <a:r>
              <a:rPr lang="en-US" dirty="0"/>
              <a:t>Since nurses complain that most doctors are not willing to listen to their inputs concerning the patient or the situation at hand, other medical practitioners can embrace trust and respect the medical practitioners under them. </a:t>
            </a:r>
          </a:p>
          <a:p>
            <a:pPr>
              <a:buFont typeface="Wingdings" panose="05000000000000000000" pitchFamily="2" charset="2"/>
              <a:buChar char="v"/>
            </a:pPr>
            <a:r>
              <a:rPr lang="en-US" dirty="0"/>
              <a:t>Therefore, increased respect among interprofessional can encourage the collaboration of nurses with themselves and with other physicians. </a:t>
            </a:r>
          </a:p>
          <a:p>
            <a:pPr>
              <a:buFont typeface="Wingdings" panose="05000000000000000000" pitchFamily="2" charset="2"/>
              <a:buChar char="v"/>
            </a:pPr>
            <a:r>
              <a:rPr lang="en-US" dirty="0"/>
              <a:t>It is important that nurses understand their roles as nurses and not withhold important information as a way to climb the career ladder without regarding how their actions might affect the health of the patient. </a:t>
            </a:r>
          </a:p>
        </p:txBody>
      </p:sp>
    </p:spTree>
    <p:extLst>
      <p:ext uri="{BB962C8B-B14F-4D97-AF65-F5344CB8AC3E}">
        <p14:creationId xmlns:p14="http://schemas.microsoft.com/office/powerpoint/2010/main" val="1955126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A0A54-4485-4D8A-B1B5-043CF4D08166}"/>
              </a:ext>
            </a:extLst>
          </p:cNvPr>
          <p:cNvSpPr>
            <a:spLocks noGrp="1"/>
          </p:cNvSpPr>
          <p:nvPr>
            <p:ph type="title"/>
          </p:nvPr>
        </p:nvSpPr>
        <p:spPr/>
        <p:txBody>
          <a:bodyPr/>
          <a:lstStyle/>
          <a:p>
            <a:r>
              <a:rPr lang="en-US" dirty="0">
                <a:solidFill>
                  <a:srgbClr val="00B0F0"/>
                </a:solidFill>
              </a:rPr>
              <a:t>HOW NURSES CAN LESSEN THE IMPACTS OF FAILURE OF COOPERATION CONT…</a:t>
            </a:r>
          </a:p>
        </p:txBody>
      </p:sp>
      <p:sp>
        <p:nvSpPr>
          <p:cNvPr id="3" name="Content Placeholder 2">
            <a:extLst>
              <a:ext uri="{FF2B5EF4-FFF2-40B4-BE49-F238E27FC236}">
                <a16:creationId xmlns:a16="http://schemas.microsoft.com/office/drawing/2014/main" id="{925CA24B-FDDA-4B9D-B4F7-CAFDBF4D8A71}"/>
              </a:ext>
            </a:extLst>
          </p:cNvPr>
          <p:cNvSpPr>
            <a:spLocks noGrp="1"/>
          </p:cNvSpPr>
          <p:nvPr>
            <p:ph idx="1"/>
          </p:nvPr>
        </p:nvSpPr>
        <p:spPr/>
        <p:txBody>
          <a:bodyPr/>
          <a:lstStyle/>
          <a:p>
            <a:pPr>
              <a:buFont typeface="Wingdings" panose="05000000000000000000" pitchFamily="2" charset="2"/>
              <a:buChar char="v"/>
            </a:pPr>
            <a:r>
              <a:rPr lang="en-US" dirty="0"/>
              <a:t>Comprehension that priorities are important in a health institution can help avoid ethical issues. For instance, </a:t>
            </a:r>
          </a:p>
          <a:p>
            <a:pPr>
              <a:buFont typeface="Wingdings" panose="05000000000000000000" pitchFamily="2" charset="2"/>
              <a:buChar char="v"/>
            </a:pPr>
            <a:r>
              <a:rPr lang="en-US" dirty="0"/>
              <a:t>The beneficence principle argues that the priority should be the patient. </a:t>
            </a:r>
          </a:p>
          <a:p>
            <a:pPr>
              <a:buFont typeface="Wingdings" panose="05000000000000000000" pitchFamily="2" charset="2"/>
              <a:buChar char="v"/>
            </a:pPr>
            <a:r>
              <a:rPr lang="en-US" dirty="0"/>
              <a:t>Irrespective of the underlying issues between the professionals, collaboration should always be there to ensure that the well being of the patient is the priority.</a:t>
            </a:r>
          </a:p>
        </p:txBody>
      </p:sp>
    </p:spTree>
    <p:extLst>
      <p:ext uri="{BB962C8B-B14F-4D97-AF65-F5344CB8AC3E}">
        <p14:creationId xmlns:p14="http://schemas.microsoft.com/office/powerpoint/2010/main" val="88077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54963-C369-4CFE-A328-8A85E6FEA4C0}"/>
              </a:ext>
            </a:extLst>
          </p:cNvPr>
          <p:cNvSpPr>
            <a:spLocks noGrp="1"/>
          </p:cNvSpPr>
          <p:nvPr>
            <p:ph type="title"/>
          </p:nvPr>
        </p:nvSpPr>
        <p:spPr/>
        <p:txBody>
          <a:bodyPr/>
          <a:lstStyle/>
          <a:p>
            <a:pPr algn="ctr"/>
            <a:r>
              <a:rPr lang="en-US" dirty="0">
                <a:solidFill>
                  <a:srgbClr val="00B0F0"/>
                </a:solidFill>
              </a:rPr>
              <a:t>SUMMARY</a:t>
            </a:r>
          </a:p>
        </p:txBody>
      </p:sp>
      <p:sp>
        <p:nvSpPr>
          <p:cNvPr id="3" name="Content Placeholder 2">
            <a:extLst>
              <a:ext uri="{FF2B5EF4-FFF2-40B4-BE49-F238E27FC236}">
                <a16:creationId xmlns:a16="http://schemas.microsoft.com/office/drawing/2014/main" id="{757F0C73-082B-4564-902C-C9048E7AC8CD}"/>
              </a:ext>
            </a:extLst>
          </p:cNvPr>
          <p:cNvSpPr>
            <a:spLocks noGrp="1"/>
          </p:cNvSpPr>
          <p:nvPr>
            <p:ph idx="1"/>
          </p:nvPr>
        </p:nvSpPr>
        <p:spPr/>
        <p:txBody>
          <a:bodyPr/>
          <a:lstStyle/>
          <a:p>
            <a:pPr>
              <a:buFont typeface="Wingdings" panose="05000000000000000000" pitchFamily="2" charset="2"/>
              <a:buChar char="v"/>
            </a:pPr>
            <a:r>
              <a:rPr lang="en-US" dirty="0"/>
              <a:t>In summary, the presentation covered the ethical issue at hand.</a:t>
            </a:r>
          </a:p>
          <a:p>
            <a:pPr>
              <a:buFont typeface="Wingdings" panose="05000000000000000000" pitchFamily="2" charset="2"/>
              <a:buChar char="v"/>
            </a:pPr>
            <a:r>
              <a:rPr lang="en-US" dirty="0"/>
              <a:t>The effects of lack of effective cooperation between medical practitioners. </a:t>
            </a:r>
          </a:p>
          <a:p>
            <a:pPr>
              <a:buFont typeface="Wingdings" panose="05000000000000000000" pitchFamily="2" charset="2"/>
              <a:buChar char="v"/>
            </a:pPr>
            <a:r>
              <a:rPr lang="en-US" dirty="0"/>
              <a:t>The presentation showed the importance of effective cooperation and how the nurses can use it to lessen the impacts of lack of cooperation.</a:t>
            </a:r>
          </a:p>
        </p:txBody>
      </p:sp>
    </p:spTree>
    <p:extLst>
      <p:ext uri="{BB962C8B-B14F-4D97-AF65-F5344CB8AC3E}">
        <p14:creationId xmlns:p14="http://schemas.microsoft.com/office/powerpoint/2010/main" val="818111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8B63A-5024-496F-8FAA-FBF5E3AEA4FB}"/>
              </a:ext>
            </a:extLst>
          </p:cNvPr>
          <p:cNvSpPr>
            <a:spLocks noGrp="1"/>
          </p:cNvSpPr>
          <p:nvPr>
            <p:ph type="title"/>
          </p:nvPr>
        </p:nvSpPr>
        <p:spPr/>
        <p:txBody>
          <a:bodyPr/>
          <a:lstStyle/>
          <a:p>
            <a:pPr algn="ctr"/>
            <a:r>
              <a:rPr lang="en-US" dirty="0">
                <a:solidFill>
                  <a:srgbClr val="00B0F0"/>
                </a:solidFill>
              </a:rPr>
              <a:t>CONCLUSION</a:t>
            </a:r>
          </a:p>
        </p:txBody>
      </p:sp>
      <p:sp>
        <p:nvSpPr>
          <p:cNvPr id="3" name="Content Placeholder 2">
            <a:extLst>
              <a:ext uri="{FF2B5EF4-FFF2-40B4-BE49-F238E27FC236}">
                <a16:creationId xmlns:a16="http://schemas.microsoft.com/office/drawing/2014/main" id="{A4C5C51E-4057-4093-8083-B1AA85969E7D}"/>
              </a:ext>
            </a:extLst>
          </p:cNvPr>
          <p:cNvSpPr>
            <a:spLocks noGrp="1"/>
          </p:cNvSpPr>
          <p:nvPr>
            <p:ph idx="1"/>
          </p:nvPr>
        </p:nvSpPr>
        <p:spPr/>
        <p:txBody>
          <a:bodyPr/>
          <a:lstStyle/>
          <a:p>
            <a:pPr>
              <a:buFont typeface="Wingdings" panose="05000000000000000000" pitchFamily="2" charset="2"/>
              <a:buChar char="v"/>
            </a:pPr>
            <a:r>
              <a:rPr lang="en-US" dirty="0"/>
              <a:t>In conclusion, failure to cooperate with another professional within the healthcare industry can raise a lot of ethical issues, and affect both the patients and the nurses. </a:t>
            </a:r>
          </a:p>
          <a:p>
            <a:pPr>
              <a:buFont typeface="Wingdings" panose="05000000000000000000" pitchFamily="2" charset="2"/>
              <a:buChar char="v"/>
            </a:pPr>
            <a:r>
              <a:rPr lang="en-US" dirty="0"/>
              <a:t>Therefore, it is important to comprehend how damages, death, permanent injuries, and lawsuits can affect medical practice to determine the effective methods of solving those issues. </a:t>
            </a:r>
          </a:p>
        </p:txBody>
      </p:sp>
    </p:spTree>
    <p:extLst>
      <p:ext uri="{BB962C8B-B14F-4D97-AF65-F5344CB8AC3E}">
        <p14:creationId xmlns:p14="http://schemas.microsoft.com/office/powerpoint/2010/main" val="43818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072EE-9D37-44D0-A9CF-1C0EE36196D7}"/>
              </a:ext>
            </a:extLst>
          </p:cNvPr>
          <p:cNvSpPr>
            <a:spLocks noGrp="1"/>
          </p:cNvSpPr>
          <p:nvPr>
            <p:ph type="title"/>
          </p:nvPr>
        </p:nvSpPr>
        <p:spPr/>
        <p:txBody>
          <a:bodyPr/>
          <a:lstStyle/>
          <a:p>
            <a:pPr algn="ctr"/>
            <a:r>
              <a:rPr lang="en-US" dirty="0">
                <a:solidFill>
                  <a:srgbClr val="00B0F0"/>
                </a:solidFill>
              </a:rPr>
              <a:t>REFERENCES</a:t>
            </a:r>
          </a:p>
        </p:txBody>
      </p:sp>
      <p:sp>
        <p:nvSpPr>
          <p:cNvPr id="3" name="Content Placeholder 2">
            <a:extLst>
              <a:ext uri="{FF2B5EF4-FFF2-40B4-BE49-F238E27FC236}">
                <a16:creationId xmlns:a16="http://schemas.microsoft.com/office/drawing/2014/main" id="{982C73B8-40AD-4731-ACF7-8D5ECB237A1C}"/>
              </a:ext>
            </a:extLst>
          </p:cNvPr>
          <p:cNvSpPr>
            <a:spLocks noGrp="1"/>
          </p:cNvSpPr>
          <p:nvPr>
            <p:ph idx="1"/>
          </p:nvPr>
        </p:nvSpPr>
        <p:spPr/>
        <p:txBody>
          <a:bodyPr>
            <a:normAutofit fontScale="92500" lnSpcReduction="20000"/>
          </a:bodyPr>
          <a:lstStyle/>
          <a:p>
            <a:pPr>
              <a:buFont typeface="Wingdings" panose="05000000000000000000" pitchFamily="2" charset="2"/>
              <a:buChar char="v"/>
            </a:pPr>
            <a:r>
              <a:rPr lang="en-US" dirty="0" err="1"/>
              <a:t>Busari</a:t>
            </a:r>
            <a:r>
              <a:rPr lang="en-US" dirty="0"/>
              <a:t>, J. O., Moll, F. M., &amp; </a:t>
            </a:r>
            <a:r>
              <a:rPr lang="en-US" dirty="0" err="1"/>
              <a:t>Duits</a:t>
            </a:r>
            <a:r>
              <a:rPr lang="en-US" dirty="0"/>
              <a:t>, A. J. (2017). Understanding the impact of interprofessional collaboration on the quality of care: a case report from a small-scale resource-limited health care environment. Journal of multidisciplinary healthcare, 10, 227.</a:t>
            </a:r>
          </a:p>
          <a:p>
            <a:pPr>
              <a:buFont typeface="Wingdings" panose="05000000000000000000" pitchFamily="2" charset="2"/>
              <a:buChar char="v"/>
            </a:pPr>
            <a:r>
              <a:rPr lang="en-US" dirty="0"/>
              <a:t>Butts, J. B., &amp; Rich, K. L. (2019). Nursing ethics. Jones &amp; Bartlett Learning.</a:t>
            </a:r>
          </a:p>
          <a:p>
            <a:pPr>
              <a:buFont typeface="Wingdings" panose="05000000000000000000" pitchFamily="2" charset="2"/>
              <a:buChar char="v"/>
            </a:pPr>
            <a:r>
              <a:rPr lang="en-US" dirty="0" err="1"/>
              <a:t>Gobis</a:t>
            </a:r>
            <a:r>
              <a:rPr lang="en-US" dirty="0"/>
              <a:t>, B., Yu, A., Reardon, J., Nystrom, M., Grindrod, K., &amp; McCarthy, L. (2018). Prioritizing interprofessional collaboration for optimal patient care: A call to action. Canadian Pharmacists Journal/Revue des </a:t>
            </a:r>
            <a:r>
              <a:rPr lang="en-US" dirty="0" err="1"/>
              <a:t>Pharmaciens</a:t>
            </a:r>
            <a:r>
              <a:rPr lang="en-US" dirty="0"/>
              <a:t> du Canada, 151(3), 170-175.</a:t>
            </a:r>
          </a:p>
          <a:p>
            <a:pPr>
              <a:buFont typeface="Wingdings" panose="05000000000000000000" pitchFamily="2" charset="2"/>
              <a:buChar char="v"/>
            </a:pPr>
            <a:r>
              <a:rPr lang="en-US" dirty="0"/>
              <a:t>Haddad, L. M., &amp; Geiger, R. A. (2018). Nursing ethical considerations.</a:t>
            </a:r>
          </a:p>
          <a:p>
            <a:pPr>
              <a:buFont typeface="Wingdings" panose="05000000000000000000" pitchFamily="2" charset="2"/>
              <a:buChar char="v"/>
            </a:pPr>
            <a:r>
              <a:rPr lang="en-US" dirty="0" err="1"/>
              <a:t>Juretschke</a:t>
            </a:r>
            <a:r>
              <a:rPr lang="en-US" dirty="0"/>
              <a:t>, L. J., &amp; RNC-NPT, A. P. N. (2017). Anatomy of a Lawsuit: The Process of Litigation in Medical Malpractice Cases.</a:t>
            </a:r>
          </a:p>
          <a:p>
            <a:endParaRPr lang="en-US" dirty="0"/>
          </a:p>
        </p:txBody>
      </p:sp>
    </p:spTree>
    <p:extLst>
      <p:ext uri="{BB962C8B-B14F-4D97-AF65-F5344CB8AC3E}">
        <p14:creationId xmlns:p14="http://schemas.microsoft.com/office/powerpoint/2010/main" val="235671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A0F3D-3D99-427F-8FF3-5454AD8B394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7C918C-5BF9-466A-ACFB-F4AE114FAD10}"/>
              </a:ext>
            </a:extLst>
          </p:cNvPr>
          <p:cNvSpPr>
            <a:spLocks noGrp="1"/>
          </p:cNvSpPr>
          <p:nvPr>
            <p:ph idx="1"/>
          </p:nvPr>
        </p:nvSpPr>
        <p:spPr/>
        <p:txBody>
          <a:bodyPr/>
          <a:lstStyle/>
          <a:p>
            <a:pPr marL="0" indent="0" algn="ctr">
              <a:buNone/>
            </a:pPr>
            <a:r>
              <a:rPr lang="en-US" sz="5400" dirty="0">
                <a:solidFill>
                  <a:srgbClr val="00B0F0"/>
                </a:solidFill>
              </a:rPr>
              <a:t>Nursing Narrations</a:t>
            </a:r>
          </a:p>
          <a:p>
            <a:pPr marL="0" indent="0" algn="ctr">
              <a:buNone/>
            </a:pPr>
            <a:r>
              <a:rPr lang="en-US" sz="5400" dirty="0">
                <a:solidFill>
                  <a:srgbClr val="00B0F0"/>
                </a:solidFill>
              </a:rPr>
              <a:t>Student name</a:t>
            </a:r>
          </a:p>
          <a:p>
            <a:pPr marL="0" indent="0" algn="ctr">
              <a:buNone/>
            </a:pPr>
            <a:r>
              <a:rPr lang="en-US" sz="5400" dirty="0">
                <a:solidFill>
                  <a:srgbClr val="00B0F0"/>
                </a:solidFill>
              </a:rPr>
              <a:t>Institutions affiliations</a:t>
            </a:r>
          </a:p>
          <a:p>
            <a:pPr marL="0" indent="0" algn="ctr">
              <a:buNone/>
            </a:pPr>
            <a:r>
              <a:rPr lang="en-US" sz="5400" dirty="0">
                <a:solidFill>
                  <a:srgbClr val="00B0F0"/>
                </a:solidFill>
              </a:rPr>
              <a:t>Date</a:t>
            </a:r>
          </a:p>
          <a:p>
            <a:endParaRPr lang="en-US" dirty="0"/>
          </a:p>
        </p:txBody>
      </p:sp>
    </p:spTree>
    <p:extLst>
      <p:ext uri="{BB962C8B-B14F-4D97-AF65-F5344CB8AC3E}">
        <p14:creationId xmlns:p14="http://schemas.microsoft.com/office/powerpoint/2010/main" val="766194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36924-DDE1-4662-BB3F-5C85CA63C804}"/>
              </a:ext>
            </a:extLst>
          </p:cNvPr>
          <p:cNvSpPr>
            <a:spLocks noGrp="1"/>
          </p:cNvSpPr>
          <p:nvPr>
            <p:ph type="ctrTitle"/>
          </p:nvPr>
        </p:nvSpPr>
        <p:spPr/>
        <p:txBody>
          <a:bodyPr/>
          <a:lstStyle/>
          <a:p>
            <a:r>
              <a:rPr lang="en-US" dirty="0">
                <a:solidFill>
                  <a:srgbClr val="00B0F0"/>
                </a:solidFill>
              </a:rPr>
              <a:t>NURSING ETHICS</a:t>
            </a:r>
          </a:p>
        </p:txBody>
      </p:sp>
      <p:sp>
        <p:nvSpPr>
          <p:cNvPr id="3" name="Subtitle 2">
            <a:extLst>
              <a:ext uri="{FF2B5EF4-FFF2-40B4-BE49-F238E27FC236}">
                <a16:creationId xmlns:a16="http://schemas.microsoft.com/office/drawing/2014/main" id="{17A19AB9-1A5F-46D1-8E6C-6E4087C16680}"/>
              </a:ext>
            </a:extLst>
          </p:cNvPr>
          <p:cNvSpPr>
            <a:spLocks noGrp="1"/>
          </p:cNvSpPr>
          <p:nvPr>
            <p:ph type="subTitle" idx="1"/>
          </p:nvPr>
        </p:nvSpPr>
        <p:spPr/>
        <p:txBody>
          <a:bodyPr>
            <a:normAutofit fontScale="70000" lnSpcReduction="20000"/>
          </a:bodyPr>
          <a:lstStyle/>
          <a:p>
            <a:pPr marL="342900" indent="-342900" algn="l">
              <a:buFont typeface="Wingdings" panose="05000000000000000000" pitchFamily="2" charset="2"/>
              <a:buChar char="v"/>
            </a:pPr>
            <a:r>
              <a:rPr lang="en-US" dirty="0"/>
              <a:t>Good morning. The following presentation is about failing to cooperate with others as an ethical issue in nursing. </a:t>
            </a:r>
          </a:p>
          <a:p>
            <a:pPr marL="342900" indent="-342900" algn="l">
              <a:buFont typeface="Wingdings" panose="05000000000000000000" pitchFamily="2" charset="2"/>
              <a:buChar char="v"/>
            </a:pPr>
            <a:r>
              <a:rPr lang="en-US" dirty="0"/>
              <a:t>I appreciate all of you for taking time out of your schedules to listen to this presentation. </a:t>
            </a:r>
          </a:p>
          <a:p>
            <a:pPr marL="342900" indent="-342900" algn="l">
              <a:buFont typeface="Wingdings" panose="05000000000000000000" pitchFamily="2" charset="2"/>
              <a:buChar char="v"/>
            </a:pPr>
            <a:r>
              <a:rPr lang="en-US" dirty="0">
                <a:highlight>
                  <a:srgbClr val="FFFF00"/>
                </a:highlight>
              </a:rPr>
              <a:t>My name is Name</a:t>
            </a:r>
            <a:r>
              <a:rPr lang="en-US" dirty="0"/>
              <a:t>, and welcome to this presentation. </a:t>
            </a:r>
          </a:p>
          <a:p>
            <a:pPr marL="342900" indent="-342900" algn="l">
              <a:buFont typeface="Wingdings" panose="05000000000000000000" pitchFamily="2" charset="2"/>
              <a:buChar char="v"/>
            </a:pPr>
            <a:r>
              <a:rPr lang="en-US" dirty="0"/>
              <a:t>This PowerPoint will be presented to the entire nursing class. </a:t>
            </a:r>
          </a:p>
        </p:txBody>
      </p:sp>
    </p:spTree>
    <p:extLst>
      <p:ext uri="{BB962C8B-B14F-4D97-AF65-F5344CB8AC3E}">
        <p14:creationId xmlns:p14="http://schemas.microsoft.com/office/powerpoint/2010/main" val="406761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A2CF8-D1BE-4169-96CE-C2A284772340}"/>
              </a:ext>
            </a:extLst>
          </p:cNvPr>
          <p:cNvSpPr>
            <a:spLocks noGrp="1"/>
          </p:cNvSpPr>
          <p:nvPr>
            <p:ph type="ctrTitle"/>
          </p:nvPr>
        </p:nvSpPr>
        <p:spPr/>
        <p:txBody>
          <a:bodyPr/>
          <a:lstStyle/>
          <a:p>
            <a:r>
              <a:rPr lang="en-US" dirty="0">
                <a:solidFill>
                  <a:srgbClr val="00B0F0"/>
                </a:solidFill>
              </a:rPr>
              <a:t>INTRODUCTION</a:t>
            </a:r>
          </a:p>
        </p:txBody>
      </p:sp>
      <p:sp>
        <p:nvSpPr>
          <p:cNvPr id="3" name="Subtitle 2">
            <a:extLst>
              <a:ext uri="{FF2B5EF4-FFF2-40B4-BE49-F238E27FC236}">
                <a16:creationId xmlns:a16="http://schemas.microsoft.com/office/drawing/2014/main" id="{A7E96288-B363-46C0-8B9B-42F51EEEBC7E}"/>
              </a:ext>
            </a:extLst>
          </p:cNvPr>
          <p:cNvSpPr>
            <a:spLocks noGrp="1"/>
          </p:cNvSpPr>
          <p:nvPr>
            <p:ph type="subTitle" idx="1"/>
          </p:nvPr>
        </p:nvSpPr>
        <p:spPr/>
        <p:txBody>
          <a:bodyPr>
            <a:normAutofit fontScale="92500" lnSpcReduction="10000"/>
          </a:bodyPr>
          <a:lstStyle/>
          <a:p>
            <a:pPr marL="342900" indent="-342900" algn="l">
              <a:buFont typeface="Wingdings" panose="05000000000000000000" pitchFamily="2" charset="2"/>
              <a:buChar char="v"/>
            </a:pPr>
            <a:r>
              <a:rPr lang="en-US" dirty="0"/>
              <a:t>Ethics refer to a collection of moral principles that govern the behavior of a person in both social and professional settings. </a:t>
            </a:r>
          </a:p>
          <a:p>
            <a:pPr marL="342900" indent="-342900" algn="l">
              <a:buFont typeface="Wingdings" panose="05000000000000000000" pitchFamily="2" charset="2"/>
              <a:buChar char="v"/>
            </a:pPr>
            <a:r>
              <a:rPr lang="en-US" dirty="0"/>
              <a:t>In healthcare institutions, ethics represent standards that ensure values such as cooperation and collaboration are maintained among the nursing faculty. </a:t>
            </a:r>
          </a:p>
        </p:txBody>
      </p:sp>
    </p:spTree>
    <p:extLst>
      <p:ext uri="{BB962C8B-B14F-4D97-AF65-F5344CB8AC3E}">
        <p14:creationId xmlns:p14="http://schemas.microsoft.com/office/powerpoint/2010/main" val="1047482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0EC16-ED7E-4ED6-90B7-E022595F98A4}"/>
              </a:ext>
            </a:extLst>
          </p:cNvPr>
          <p:cNvSpPr>
            <a:spLocks noGrp="1"/>
          </p:cNvSpPr>
          <p:nvPr>
            <p:ph type="ctrTitle"/>
          </p:nvPr>
        </p:nvSpPr>
        <p:spPr/>
        <p:txBody>
          <a:bodyPr/>
          <a:lstStyle/>
          <a:p>
            <a:r>
              <a:rPr lang="en-US" dirty="0">
                <a:solidFill>
                  <a:srgbClr val="00B0F0"/>
                </a:solidFill>
              </a:rPr>
              <a:t>FAILURE TO COOPERATE WITH OTHERS.</a:t>
            </a:r>
          </a:p>
        </p:txBody>
      </p:sp>
      <p:sp>
        <p:nvSpPr>
          <p:cNvPr id="3" name="Subtitle 2">
            <a:extLst>
              <a:ext uri="{FF2B5EF4-FFF2-40B4-BE49-F238E27FC236}">
                <a16:creationId xmlns:a16="http://schemas.microsoft.com/office/drawing/2014/main" id="{7572D5A5-C2F0-426C-8ECD-6E6CD3D30964}"/>
              </a:ext>
            </a:extLst>
          </p:cNvPr>
          <p:cNvSpPr>
            <a:spLocks noGrp="1"/>
          </p:cNvSpPr>
          <p:nvPr>
            <p:ph type="subTitle" idx="1"/>
          </p:nvPr>
        </p:nvSpPr>
        <p:spPr/>
        <p:txBody>
          <a:bodyPr>
            <a:normAutofit fontScale="92500" lnSpcReduction="20000"/>
          </a:bodyPr>
          <a:lstStyle/>
          <a:p>
            <a:pPr marL="342900" indent="-342900" algn="l">
              <a:buFont typeface="Wingdings" panose="05000000000000000000" pitchFamily="2" charset="2"/>
              <a:buChar char="v"/>
            </a:pPr>
            <a:r>
              <a:rPr lang="en-US" dirty="0"/>
              <a:t>Lack of cooperation happens when nurses are unable to or are unwilling to work together effectively.</a:t>
            </a:r>
          </a:p>
          <a:p>
            <a:pPr marL="342900" indent="-342900" algn="l">
              <a:buFont typeface="Wingdings" panose="05000000000000000000" pitchFamily="2" charset="2"/>
              <a:buChar char="v"/>
            </a:pPr>
            <a:r>
              <a:rPr lang="en-US" dirty="0"/>
              <a:t>This may happen when nurses fail to follow the chain of command.</a:t>
            </a:r>
          </a:p>
          <a:p>
            <a:pPr marL="342900" indent="-342900" algn="l">
              <a:buFont typeface="Wingdings" panose="05000000000000000000" pitchFamily="2" charset="2"/>
              <a:buChar char="v"/>
            </a:pPr>
            <a:r>
              <a:rPr lang="en-US" dirty="0"/>
              <a:t>Fail to incorporate effective nursing procedures, and failure to follow the right medical procedures.</a:t>
            </a:r>
          </a:p>
        </p:txBody>
      </p:sp>
    </p:spTree>
    <p:extLst>
      <p:ext uri="{BB962C8B-B14F-4D97-AF65-F5344CB8AC3E}">
        <p14:creationId xmlns:p14="http://schemas.microsoft.com/office/powerpoint/2010/main" val="3387286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4CC1A-8FFE-4C84-818E-60CF0ACAEC8B}"/>
              </a:ext>
            </a:extLst>
          </p:cNvPr>
          <p:cNvSpPr>
            <a:spLocks noGrp="1"/>
          </p:cNvSpPr>
          <p:nvPr>
            <p:ph type="ctrTitle"/>
          </p:nvPr>
        </p:nvSpPr>
        <p:spPr/>
        <p:txBody>
          <a:bodyPr/>
          <a:lstStyle/>
          <a:p>
            <a:r>
              <a:rPr lang="en-US" dirty="0">
                <a:solidFill>
                  <a:srgbClr val="00B0F0"/>
                </a:solidFill>
              </a:rPr>
              <a:t>ITS RELATION TO CODE OF ETHICS</a:t>
            </a:r>
          </a:p>
        </p:txBody>
      </p:sp>
      <p:sp>
        <p:nvSpPr>
          <p:cNvPr id="3" name="Subtitle 2">
            <a:extLst>
              <a:ext uri="{FF2B5EF4-FFF2-40B4-BE49-F238E27FC236}">
                <a16:creationId xmlns:a16="http://schemas.microsoft.com/office/drawing/2014/main" id="{2C4B3216-2AB0-4DB6-A86C-561E4B02368B}"/>
              </a:ext>
            </a:extLst>
          </p:cNvPr>
          <p:cNvSpPr>
            <a:spLocks noGrp="1"/>
          </p:cNvSpPr>
          <p:nvPr>
            <p:ph type="subTitle" idx="1"/>
          </p:nvPr>
        </p:nvSpPr>
        <p:spPr/>
        <p:txBody>
          <a:bodyPr>
            <a:normAutofit fontScale="92500" lnSpcReduction="10000"/>
          </a:bodyPr>
          <a:lstStyle/>
          <a:p>
            <a:pPr marL="342900" indent="-342900" algn="l">
              <a:buFont typeface="Wingdings" panose="05000000000000000000" pitchFamily="2" charset="2"/>
              <a:buChar char="v"/>
            </a:pPr>
            <a:r>
              <a:rPr lang="en-US" dirty="0"/>
              <a:t>Cooperation plays a role in ensuring that the principles of ethics are upheld since workers must recognize the dilemmas that occur if they do not work together.</a:t>
            </a:r>
          </a:p>
          <a:p>
            <a:pPr marL="342900" indent="-342900" algn="l">
              <a:buFont typeface="Wingdings" panose="05000000000000000000" pitchFamily="2" charset="2"/>
              <a:buChar char="v"/>
            </a:pPr>
            <a:r>
              <a:rPr lang="en-US" dirty="0"/>
              <a:t>Failure to cooperate leads to the breaking of at least one of the ethical principles responsible for the code of conduct.</a:t>
            </a:r>
          </a:p>
        </p:txBody>
      </p:sp>
    </p:spTree>
    <p:extLst>
      <p:ext uri="{BB962C8B-B14F-4D97-AF65-F5344CB8AC3E}">
        <p14:creationId xmlns:p14="http://schemas.microsoft.com/office/powerpoint/2010/main" val="1581992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D1196-0752-411D-87AE-E1A0E67FC701}"/>
              </a:ext>
            </a:extLst>
          </p:cNvPr>
          <p:cNvSpPr>
            <a:spLocks noGrp="1"/>
          </p:cNvSpPr>
          <p:nvPr>
            <p:ph type="ctrTitle"/>
          </p:nvPr>
        </p:nvSpPr>
        <p:spPr/>
        <p:txBody>
          <a:bodyPr/>
          <a:lstStyle/>
          <a:p>
            <a:r>
              <a:rPr lang="en-US" dirty="0">
                <a:solidFill>
                  <a:srgbClr val="00B0F0"/>
                </a:solidFill>
              </a:rPr>
              <a:t>THE IMPORTANCE OF COOPERATING WITH OTHERS</a:t>
            </a:r>
          </a:p>
        </p:txBody>
      </p:sp>
      <p:sp>
        <p:nvSpPr>
          <p:cNvPr id="3" name="Subtitle 2">
            <a:extLst>
              <a:ext uri="{FF2B5EF4-FFF2-40B4-BE49-F238E27FC236}">
                <a16:creationId xmlns:a16="http://schemas.microsoft.com/office/drawing/2014/main" id="{D9F24827-560E-42BC-AF13-8D4C34AA9560}"/>
              </a:ext>
            </a:extLst>
          </p:cNvPr>
          <p:cNvSpPr>
            <a:spLocks noGrp="1"/>
          </p:cNvSpPr>
          <p:nvPr>
            <p:ph type="subTitle" idx="1"/>
          </p:nvPr>
        </p:nvSpPr>
        <p:spPr/>
        <p:txBody>
          <a:bodyPr>
            <a:normAutofit fontScale="85000" lnSpcReduction="20000"/>
          </a:bodyPr>
          <a:lstStyle/>
          <a:p>
            <a:pPr marL="342900" indent="-342900" algn="l">
              <a:buFont typeface="Wingdings" panose="05000000000000000000" pitchFamily="2" charset="2"/>
              <a:buChar char="v"/>
            </a:pPr>
            <a:r>
              <a:rPr lang="en-US" dirty="0"/>
              <a:t>Cooperation in healthcare is important especially in a decentralized healthcare system where an institution has many levels and many workers. </a:t>
            </a:r>
          </a:p>
          <a:p>
            <a:pPr marL="342900" indent="-342900" algn="l">
              <a:buFont typeface="Wingdings" panose="05000000000000000000" pitchFamily="2" charset="2"/>
              <a:buChar char="v"/>
            </a:pPr>
            <a:r>
              <a:rPr lang="en-US" dirty="0"/>
              <a:t>Cooperation ensures high quality of health services, effective utilization of resources within the medical institution. </a:t>
            </a:r>
          </a:p>
          <a:p>
            <a:pPr marL="342900" indent="-342900" algn="l">
              <a:buFont typeface="Wingdings" panose="05000000000000000000" pitchFamily="2" charset="2"/>
              <a:buChar char="v"/>
            </a:pPr>
            <a:r>
              <a:rPr lang="en-US" dirty="0"/>
              <a:t>Cooperation ensures that the hospital saves money by reducing the number of redundancies and inefficiencies in operation.</a:t>
            </a:r>
          </a:p>
        </p:txBody>
      </p:sp>
    </p:spTree>
    <p:extLst>
      <p:ext uri="{BB962C8B-B14F-4D97-AF65-F5344CB8AC3E}">
        <p14:creationId xmlns:p14="http://schemas.microsoft.com/office/powerpoint/2010/main" val="3455996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DC800-3FA7-4C94-8AC6-30D5D24A638C}"/>
              </a:ext>
            </a:extLst>
          </p:cNvPr>
          <p:cNvSpPr>
            <a:spLocks noGrp="1"/>
          </p:cNvSpPr>
          <p:nvPr>
            <p:ph type="ctrTitle"/>
          </p:nvPr>
        </p:nvSpPr>
        <p:spPr/>
        <p:txBody>
          <a:bodyPr>
            <a:normAutofit fontScale="90000"/>
          </a:bodyPr>
          <a:lstStyle/>
          <a:p>
            <a:r>
              <a:rPr lang="en-US" dirty="0">
                <a:solidFill>
                  <a:srgbClr val="00B0F0"/>
                </a:solidFill>
              </a:rPr>
              <a:t>ETHICAL PRINCIPLE ARISING FROM LACK OF COOPERATION</a:t>
            </a:r>
          </a:p>
        </p:txBody>
      </p:sp>
      <p:sp>
        <p:nvSpPr>
          <p:cNvPr id="3" name="Subtitle 2">
            <a:extLst>
              <a:ext uri="{FF2B5EF4-FFF2-40B4-BE49-F238E27FC236}">
                <a16:creationId xmlns:a16="http://schemas.microsoft.com/office/drawing/2014/main" id="{8ECA1FBA-168B-4459-B9CB-18B2B2D83A9A}"/>
              </a:ext>
            </a:extLst>
          </p:cNvPr>
          <p:cNvSpPr>
            <a:spLocks noGrp="1"/>
          </p:cNvSpPr>
          <p:nvPr>
            <p:ph type="subTitle" idx="1"/>
          </p:nvPr>
        </p:nvSpPr>
        <p:spPr/>
        <p:txBody>
          <a:bodyPr>
            <a:normAutofit/>
          </a:bodyPr>
          <a:lstStyle/>
          <a:p>
            <a:pPr marL="342900" indent="-342900" algn="l">
              <a:buFont typeface="Wingdings" panose="05000000000000000000" pitchFamily="2" charset="2"/>
              <a:buChar char="v"/>
            </a:pPr>
            <a:r>
              <a:rPr lang="en-US" dirty="0"/>
              <a:t>The four basic principles of ethics involve beneficence, autonomy, justice, and non-maleficence.</a:t>
            </a:r>
          </a:p>
          <a:p>
            <a:pPr marL="342900" indent="-342900" algn="l">
              <a:buFont typeface="Wingdings" panose="05000000000000000000" pitchFamily="2" charset="2"/>
              <a:buChar char="v"/>
            </a:pPr>
            <a:r>
              <a:rPr lang="en-US" dirty="0"/>
              <a:t>Due to lack of cooperation, the principles that would arise would be beneficence and autonomy.</a:t>
            </a:r>
          </a:p>
        </p:txBody>
      </p:sp>
    </p:spTree>
    <p:extLst>
      <p:ext uri="{BB962C8B-B14F-4D97-AF65-F5344CB8AC3E}">
        <p14:creationId xmlns:p14="http://schemas.microsoft.com/office/powerpoint/2010/main" val="1696057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95C8B-26CA-4A65-8EE8-DA6F73417F42}"/>
              </a:ext>
            </a:extLst>
          </p:cNvPr>
          <p:cNvSpPr>
            <a:spLocks noGrp="1"/>
          </p:cNvSpPr>
          <p:nvPr>
            <p:ph type="ctrTitle"/>
          </p:nvPr>
        </p:nvSpPr>
        <p:spPr/>
        <p:txBody>
          <a:bodyPr>
            <a:normAutofit fontScale="90000"/>
          </a:bodyPr>
          <a:lstStyle/>
          <a:p>
            <a:r>
              <a:rPr lang="en-US" dirty="0">
                <a:solidFill>
                  <a:srgbClr val="00B0F0"/>
                </a:solidFill>
              </a:rPr>
              <a:t>ETHICAL PRINCIPLE ARISING FROM LACK OF COOPERATION CONT.…</a:t>
            </a:r>
          </a:p>
        </p:txBody>
      </p:sp>
      <p:sp>
        <p:nvSpPr>
          <p:cNvPr id="3" name="Subtitle 2">
            <a:extLst>
              <a:ext uri="{FF2B5EF4-FFF2-40B4-BE49-F238E27FC236}">
                <a16:creationId xmlns:a16="http://schemas.microsoft.com/office/drawing/2014/main" id="{F9BA00CB-2761-49C3-B88F-FB6514429D94}"/>
              </a:ext>
            </a:extLst>
          </p:cNvPr>
          <p:cNvSpPr>
            <a:spLocks noGrp="1"/>
          </p:cNvSpPr>
          <p:nvPr>
            <p:ph type="subTitle" idx="1"/>
          </p:nvPr>
        </p:nvSpPr>
        <p:spPr/>
        <p:txBody>
          <a:bodyPr>
            <a:normAutofit fontScale="85000" lnSpcReduction="20000"/>
          </a:bodyPr>
          <a:lstStyle/>
          <a:p>
            <a:pPr marL="342900" indent="-342900" algn="l">
              <a:buFont typeface="Wingdings" panose="05000000000000000000" pitchFamily="2" charset="2"/>
              <a:buChar char="v"/>
            </a:pPr>
            <a:r>
              <a:rPr lang="en-US" dirty="0"/>
              <a:t>If a nurse knows that sharing certain information about the patient with other nurses or the doctor in charge but fails to do it, it means the nurse is not working in the best interest of the patient</a:t>
            </a:r>
          </a:p>
          <a:p>
            <a:pPr marL="342900" indent="-342900" algn="l">
              <a:buFont typeface="Wingdings" panose="05000000000000000000" pitchFamily="2" charset="2"/>
              <a:buChar char="v"/>
            </a:pPr>
            <a:r>
              <a:rPr lang="en-US" dirty="0"/>
              <a:t> Thus, breaking the beneficence principle. </a:t>
            </a:r>
          </a:p>
          <a:p>
            <a:pPr marL="342900" indent="-342900" algn="l">
              <a:buFont typeface="Wingdings" panose="05000000000000000000" pitchFamily="2" charset="2"/>
              <a:buChar char="v"/>
            </a:pPr>
            <a:r>
              <a:rPr lang="en-US" dirty="0"/>
              <a:t>Breaking the autonomy principle would involve a nurse failing to make an effective decision.</a:t>
            </a:r>
          </a:p>
          <a:p>
            <a:pPr marL="342900" indent="-342900" algn="l">
              <a:buFont typeface="Wingdings" panose="05000000000000000000" pitchFamily="2" charset="2"/>
              <a:buChar char="v"/>
            </a:pPr>
            <a:endParaRPr lang="en-US" dirty="0"/>
          </a:p>
        </p:txBody>
      </p:sp>
    </p:spTree>
    <p:extLst>
      <p:ext uri="{BB962C8B-B14F-4D97-AF65-F5344CB8AC3E}">
        <p14:creationId xmlns:p14="http://schemas.microsoft.com/office/powerpoint/2010/main" val="42045364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2112</Words>
  <Application>Microsoft Office PowerPoint</Application>
  <PresentationFormat>Widescreen</PresentationFormat>
  <Paragraphs>90</Paragraphs>
  <Slides>17</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Office Theme</vt:lpstr>
      <vt:lpstr>NURSING ETHICS</vt:lpstr>
      <vt:lpstr>PowerPoint Presentation</vt:lpstr>
      <vt:lpstr>NURSING ETHICS</vt:lpstr>
      <vt:lpstr>INTRODUCTION</vt:lpstr>
      <vt:lpstr>FAILURE TO COOPERATE WITH OTHERS.</vt:lpstr>
      <vt:lpstr>ITS RELATION TO CODE OF ETHICS</vt:lpstr>
      <vt:lpstr>THE IMPORTANCE OF COOPERATING WITH OTHERS</vt:lpstr>
      <vt:lpstr>ETHICAL PRINCIPLE ARISING FROM LACK OF COOPERATION</vt:lpstr>
      <vt:lpstr>ETHICAL PRINCIPLE ARISING FROM LACK OF COOPERATION CONT.…</vt:lpstr>
      <vt:lpstr>EFFECTS OF LACK OF COOPERATION TO PATIENTS</vt:lpstr>
      <vt:lpstr>EFFECTS OF LACK OF COOPERATION TO THE NURSES</vt:lpstr>
      <vt:lpstr>HOW NURSES CAN LESSEN THE IMPACTS OF FAILURE OF COOPERATION.</vt:lpstr>
      <vt:lpstr>HOW NURSES CAN LESSEN THE IMPACTS OF FAILURE OF COOPERATION CONT…</vt:lpstr>
      <vt:lpstr>HOW NURSES CAN LESSEN THE IMPACTS OF FAILURE OF COOPERATION CONT…</vt:lpstr>
      <vt:lpstr>SUMMARY</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ETHICS</dc:title>
  <dc:creator>user</dc:creator>
  <cp:lastModifiedBy>user</cp:lastModifiedBy>
  <cp:revision>5</cp:revision>
  <dcterms:created xsi:type="dcterms:W3CDTF">2021-02-16T09:09:33Z</dcterms:created>
  <dcterms:modified xsi:type="dcterms:W3CDTF">2021-02-16T09:46:18Z</dcterms:modified>
</cp:coreProperties>
</file>